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3" r:id="rId2"/>
  </p:sldMasterIdLst>
  <p:notesMasterIdLst>
    <p:notesMasterId r:id="rId25"/>
  </p:notesMasterIdLst>
  <p:sldIdLst>
    <p:sldId id="256" r:id="rId3"/>
    <p:sldId id="259" r:id="rId4"/>
    <p:sldId id="262" r:id="rId5"/>
    <p:sldId id="260" r:id="rId6"/>
    <p:sldId id="263" r:id="rId7"/>
    <p:sldId id="264" r:id="rId8"/>
    <p:sldId id="267" r:id="rId9"/>
    <p:sldId id="268" r:id="rId10"/>
    <p:sldId id="269" r:id="rId11"/>
    <p:sldId id="280" r:id="rId12"/>
    <p:sldId id="270" r:id="rId13"/>
    <p:sldId id="278" r:id="rId14"/>
    <p:sldId id="279" r:id="rId15"/>
    <p:sldId id="271" r:id="rId16"/>
    <p:sldId id="273" r:id="rId17"/>
    <p:sldId id="274" r:id="rId18"/>
    <p:sldId id="275" r:id="rId19"/>
    <p:sldId id="284" r:id="rId20"/>
    <p:sldId id="276" r:id="rId21"/>
    <p:sldId id="277" r:id="rId22"/>
    <p:sldId id="28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9" autoAdjust="0"/>
    <p:restoredTop sz="83099" autoAdjust="0"/>
  </p:normalViewPr>
  <p:slideViewPr>
    <p:cSldViewPr snapToGrid="0">
      <p:cViewPr varScale="1">
        <p:scale>
          <a:sx n="76" d="100"/>
          <a:sy n="76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B7F9C-86C0-4468-94BD-90F1C3DCAD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F983A-33B8-40A2-A74F-DD6235C4DA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AFF56-1134-49ED-9F56-5B752D7CBAD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DCD5F04-D036-4CD2-B20A-2D40DED4BC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A8D221-AC25-4E0F-A483-A47F11CB8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F5D38-519A-4E6B-A2DA-AE15A27743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414C4-AD8E-4709-BFC4-2F011BBB6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1E6BD-D756-4FC4-B5ED-BE2DBC131C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6CD19-9C41-48B9-8226-CE08533A0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3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E6BD-D756-4FC4-B5ED-BE2DBC131C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3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E6BD-D756-4FC4-B5ED-BE2DBC131C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3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E6BD-D756-4FC4-B5ED-BE2DBC131C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s one 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EF918D90-3E74-4107-B1B0-BD8DE02239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194" y="33457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B1DCF09-9996-46B2-A164-377CB73B3E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A80C7BD-5CD3-49ED-A040-4D2B2E4D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013" y="6432607"/>
            <a:ext cx="3294957" cy="2888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A656FD6-E994-4836-BB96-7257633F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706" y="6432607"/>
            <a:ext cx="2057400" cy="365125"/>
          </a:xfrm>
        </p:spPr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0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7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7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58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A950-85FB-4550-BB27-2C450F49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05865-5D72-4B10-8768-911B9E2A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67B7C-1D65-423A-8F4E-D47D4634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95C43-C7BC-4470-BF08-15A89CA7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1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363B-21F0-4AE1-B25B-242766607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37EBA-2C0F-4B49-9F34-4901527FD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3C89-F6E6-458E-A72C-916C1FAE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B309E-F1AE-4056-92D3-D156CD0F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CDA3-FF5E-488D-B329-C0D75559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0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4BAF-6D5F-428B-8C3E-1D50737C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FB22-A300-4CDC-BC54-3CFB41EB0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2C639-9042-40B5-9A29-C72EC5E0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8BDB-BBEE-4F0A-AF1D-983DAE61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336A-1479-4FE9-95EE-ED8FBC41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2561-5470-44C8-A8DA-AF27DF3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5B074-FD9B-4464-8CE7-0428F37A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E0B9-E72E-44FF-8555-817E97D9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1978-09F2-482A-A837-70747DFF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E86BE-2004-4CCF-A362-69D233CD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4E49-E4A5-4798-B12A-154737EC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C9607-C15B-48E4-B1CB-8D7F58BD7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5C37-72EE-4557-AA91-BF43FE084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7AFD-1111-4C3E-BC6D-384134A4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662A-3A59-4E86-B91D-637AB5E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D6294-9840-4AC4-9D8B-85D30CC6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0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3261-2054-4306-95A4-FEB2ED1B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3ACA5-6D6C-41A6-A00B-56A563AA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57F4B-BD21-444C-83F8-D06BB4AD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62031-B88D-4B0C-A399-8F41AA756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ABD5C-9037-4C29-A349-EA0A5AD6D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9D92D-9E42-4878-9D4B-F752B293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94133-5342-4B31-B526-01508CEB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26EE5-A0BE-4AE8-9975-EECB10BD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5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F34D-3FB1-4DA5-B474-C745E7CB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1FC5E-333F-441C-8BA1-18810709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67F7-F544-469E-AAC3-D2A93E2C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5B31A-C9E5-4685-A50F-6AAF8818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9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AE3CA-C1D6-4CE6-BBEA-5084D07D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5F84E-0857-45F4-84FF-D2374882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EA3A0-CC5B-4D0E-A1D3-7A3906D6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7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BFB0-303E-41B1-9090-B1DE8768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8B9D-D6FF-4012-9CC0-8D7C06FDE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14104-FEA3-4A60-B646-02110364B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F1520-FEE4-4668-815F-03377782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20455-96AD-4F11-A151-0AE3D6F0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1204-267D-40DD-9744-39351B9C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238F-AB8A-4CDE-BDC5-D2419BE8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6EF0E-CFE9-41C4-AEE6-FE2B61D14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F2BBE-E22B-4989-8B39-762E45A5C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0BC1B-F585-448B-833D-C6A816E4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086F9-2CC9-4552-ABBC-248789B2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36791-3E47-4178-BD90-F407CCFB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3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99BD-58B4-401B-852C-FB9B8AF2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F8007-194C-416C-94DE-27A69F172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3916D-E0C6-4596-9C3F-518144B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16336-FDF5-4A7B-91F7-2523E869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615F-6FF0-44EE-ADAE-F3D06B67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2D9C9-4EF6-4ACE-8EBD-DBFDCFBE9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459CE-4FC8-42B9-A406-8956C6900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ED033-4B8E-44E6-BF28-FE82C484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6377-9879-4C36-8AEF-FDE53CAD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6A768-2F7F-4D67-8EEE-1472628B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2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1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8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2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3013" y="6432607"/>
            <a:ext cx="3294957" cy="2888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90706" y="6432607"/>
            <a:ext cx="2057400" cy="365125"/>
          </a:xfrm>
        </p:spPr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7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D23C-DE8F-4FAC-8A91-5A9E0EE66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C545B-0455-4AAC-BB5F-8F32A4E4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60D29-1278-46A2-840E-F5C3AF15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517C-FF66-47A8-AD80-79ED0F617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0A67C-436B-47E7-8D11-FB945E98D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fluxion-inc.com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6D01A-D366-4A50-BB85-A24070877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F430-5D84-40C4-8289-74DAF18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3FD2-9C52-4A94-906C-5313DE514C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3578" y="673246"/>
            <a:ext cx="8279842" cy="153739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300" b="1" dirty="0"/>
              <a:t>A Compact, Symmetrical and Efficient Filtered Cathodic Arc Source That Uses All Permanent Magnets 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D65B5-7667-4160-9C6A-672014D5FEA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75764" y="3155153"/>
            <a:ext cx="2793440" cy="1778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Paul Sathrum</a:t>
            </a:r>
          </a:p>
          <a:p>
            <a:pPr marL="0" indent="0">
              <a:buNone/>
            </a:pPr>
            <a:r>
              <a:rPr lang="en-US" sz="3200" dirty="0"/>
              <a:t>Fluxion Inc.</a:t>
            </a:r>
          </a:p>
          <a:p>
            <a:pPr marL="0" indent="0">
              <a:buNone/>
            </a:pPr>
            <a:r>
              <a:rPr lang="en-US" dirty="0"/>
              <a:t>fluxion-inc.com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C2DB831-B1E4-407E-ACD2-05D8FC237D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2053" y="5555662"/>
            <a:ext cx="1828800" cy="998538"/>
            <a:chOff x="2449" y="5766"/>
            <a:chExt cx="8215" cy="4516"/>
          </a:xfrm>
        </p:grpSpPr>
        <p:sp>
          <p:nvSpPr>
            <p:cNvPr id="5" name="AutoShape 8">
              <a:extLst>
                <a:ext uri="{FF2B5EF4-FFF2-40B4-BE49-F238E27FC236}">
                  <a16:creationId xmlns:a16="http://schemas.microsoft.com/office/drawing/2014/main" id="{15B088A7-3EEB-47EE-B686-4A1D81BC78A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49" y="5766"/>
              <a:ext cx="8215" cy="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9987CB-B18E-4F41-A5BB-C229F2EDAB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5766"/>
              <a:ext cx="4557" cy="4516"/>
            </a:xfrm>
            <a:prstGeom prst="ellipse">
              <a:avLst/>
            </a:prstGeom>
            <a:gradFill rotWithShape="1">
              <a:gsLst>
                <a:gs pos="0">
                  <a:srgbClr val="666633">
                    <a:alpha val="82001"/>
                  </a:srgbClr>
                </a:gs>
                <a:gs pos="100000">
                  <a:srgbClr val="666633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9924" tIns="9924" rIns="9924" bIns="992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6" descr="Fluxion Logo - text3">
              <a:extLst>
                <a:ext uri="{FF2B5EF4-FFF2-40B4-BE49-F238E27FC236}">
                  <a16:creationId xmlns:a16="http://schemas.microsoft.com/office/drawing/2014/main" id="{2A774719-0EDB-427E-A510-236EB07EC8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" y="7170"/>
              <a:ext cx="7710" cy="11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Fluxion Logo - radial arc source">
              <a:extLst>
                <a:ext uri="{FF2B5EF4-FFF2-40B4-BE49-F238E27FC236}">
                  <a16:creationId xmlns:a16="http://schemas.microsoft.com/office/drawing/2014/main" id="{EA0E4F68-4994-4A82-80B9-D63FD846B7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" y="8258"/>
              <a:ext cx="7891" cy="77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05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E4D1-6698-4F70-9CAA-B0E01BA0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3" y="290855"/>
            <a:ext cx="9017821" cy="636400"/>
          </a:xfrm>
        </p:spPr>
        <p:txBody>
          <a:bodyPr>
            <a:noAutofit/>
          </a:bodyPr>
          <a:lstStyle/>
          <a:p>
            <a:r>
              <a:rPr lang="en-US" sz="2800" b="1" dirty="0"/>
              <a:t>Ion Current On Large Collector was 8.3% of Arc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4038-6BE0-4E7E-AD7B-FB2BE493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38" y="967447"/>
            <a:ext cx="8776662" cy="2763020"/>
          </a:xfrm>
        </p:spPr>
        <p:txBody>
          <a:bodyPr>
            <a:noAutofit/>
          </a:bodyPr>
          <a:lstStyle/>
          <a:p>
            <a:r>
              <a:rPr lang="en-US" sz="2400" dirty="0"/>
              <a:t>Large 610mm diameter Substrate, biased to -100V Saturation</a:t>
            </a:r>
          </a:p>
          <a:p>
            <a:r>
              <a:rPr lang="en-US" sz="2400" dirty="0"/>
              <a:t>84A carbon arc current - collected ion current was 7A</a:t>
            </a:r>
          </a:p>
          <a:p>
            <a:r>
              <a:rPr lang="en-US" sz="2400" dirty="0"/>
              <a:t>8.3% implies high ion transport efficiency (theoretical max is 10%)</a:t>
            </a:r>
          </a:p>
          <a:p>
            <a:pPr lvl="1"/>
            <a:r>
              <a:rPr lang="en-US" sz="2100" dirty="0"/>
              <a:t>Confidence in this number is not great though (gas ions, blocked anode)</a:t>
            </a:r>
          </a:p>
          <a:p>
            <a:pPr lvl="1"/>
            <a:r>
              <a:rPr lang="en-US" sz="2100" dirty="0"/>
              <a:t>Preferable to use a small, scanning collecting probe, as is typically used </a:t>
            </a:r>
          </a:p>
          <a:p>
            <a:pPr lvl="2"/>
            <a:r>
              <a:rPr lang="en-US" sz="2100" dirty="0"/>
              <a:t>But these have their own sources of error</a:t>
            </a:r>
            <a:endParaRPr lang="en-US" sz="1950" dirty="0"/>
          </a:p>
          <a:p>
            <a:pPr lvl="3"/>
            <a:r>
              <a:rPr lang="en-US" sz="1950" dirty="0"/>
              <a:t>Have to know ion species distribution to calculate efficiency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45B0E1-002A-4BDB-AA7A-44D9D6A467CA}"/>
              </a:ext>
            </a:extLst>
          </p:cNvPr>
          <p:cNvSpPr txBox="1">
            <a:spLocks/>
          </p:cNvSpPr>
          <p:nvPr/>
        </p:nvSpPr>
        <p:spPr>
          <a:xfrm>
            <a:off x="337194" y="4048667"/>
            <a:ext cx="8947483" cy="63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/>
              <a:t>Deposition Rate Profiles are Straightforward to Interpret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2F911D-A821-45B9-A2AB-13DCB5647487}"/>
              </a:ext>
            </a:extLst>
          </p:cNvPr>
          <p:cNvSpPr txBox="1">
            <a:spLocks/>
          </p:cNvSpPr>
          <p:nvPr/>
        </p:nvSpPr>
        <p:spPr>
          <a:xfrm>
            <a:off x="0" y="4685067"/>
            <a:ext cx="8706678" cy="25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450"/>
              </a:spcAft>
            </a:pPr>
            <a:r>
              <a:rPr lang="en-US" dirty="0"/>
              <a:t>Coating volumes can be calculated from the profiles</a:t>
            </a:r>
          </a:p>
          <a:p>
            <a:pPr lvl="2">
              <a:spcAft>
                <a:spcPts val="450"/>
              </a:spcAft>
            </a:pPr>
            <a:r>
              <a:rPr lang="en-US" sz="2100" dirty="0"/>
              <a:t>Volume = the actual numbers of ions deposited</a:t>
            </a:r>
          </a:p>
          <a:p>
            <a:pPr lvl="2">
              <a:spcAft>
                <a:spcPts val="450"/>
              </a:spcAft>
            </a:pPr>
            <a:r>
              <a:rPr lang="en-US" sz="2100" dirty="0"/>
              <a:t>Ion transport efficiency can be directly estimated by comparing filtered and unfiltered coating volumes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F57BB-575B-4CD9-8286-BC767897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34B472-CC94-43FB-AE76-5089C4EE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2776C75-E584-4E55-A7EA-F2DDCFEF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F8E1-B1AD-47B0-A806-CE8E480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81" y="617625"/>
            <a:ext cx="7326306" cy="532376"/>
          </a:xfrm>
        </p:spPr>
        <p:txBody>
          <a:bodyPr>
            <a:noAutofit/>
          </a:bodyPr>
          <a:lstStyle/>
          <a:p>
            <a:r>
              <a:rPr lang="en-US" sz="3600" b="1" dirty="0"/>
              <a:t>Titanium and ta-C Rate Distributions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82BC-4BAB-4922-B599-4C6504A5A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644" y="1307477"/>
            <a:ext cx="8058779" cy="789191"/>
          </a:xfrm>
        </p:spPr>
        <p:txBody>
          <a:bodyPr>
            <a:no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 dirty="0"/>
              <a:t>60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sz="1800" dirty="0"/>
              <a:t>/s for titanium and 46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sz="1800" dirty="0"/>
              <a:t>/s for ta-C  (260mm to substrate, 140A)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 u="sng" dirty="0"/>
              <a:t>Stationary</a:t>
            </a:r>
            <a:r>
              <a:rPr lang="en-US" sz="1800" dirty="0"/>
              <a:t> uniformity over 110mm with Exit Magnet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F6345-ED8B-4FFF-8081-AB4798EDC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" t="6992" r="1141" b="6992"/>
          <a:stretch/>
        </p:blipFill>
        <p:spPr>
          <a:xfrm>
            <a:off x="307517" y="2746469"/>
            <a:ext cx="4268453" cy="2837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99DB1-C4C9-4B31-83C0-2CC4C489C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" t="7327" r="439" b="7123"/>
          <a:stretch/>
        </p:blipFill>
        <p:spPr>
          <a:xfrm>
            <a:off x="4626034" y="2723860"/>
            <a:ext cx="4208318" cy="2842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75451-8B9D-49E9-B05E-39C096FEBAC0}"/>
              </a:ext>
            </a:extLst>
          </p:cNvPr>
          <p:cNvSpPr txBox="1"/>
          <p:nvPr/>
        </p:nvSpPr>
        <p:spPr>
          <a:xfrm>
            <a:off x="1948755" y="2500306"/>
            <a:ext cx="1970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Titanium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80EC5-9F8F-41AA-B92D-E410A8EC1C0C}"/>
              </a:ext>
            </a:extLst>
          </p:cNvPr>
          <p:cNvSpPr txBox="1"/>
          <p:nvPr/>
        </p:nvSpPr>
        <p:spPr>
          <a:xfrm>
            <a:off x="6560554" y="2500306"/>
            <a:ext cx="13196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ta-C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41F4F-5A3E-4336-924C-734A0A98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3CEC25-7C1F-41C7-823D-C90520B3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84CD5A3-9714-418C-B5F0-0AA0F623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5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F8E1-B1AD-47B0-A806-CE8E480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790" y="645740"/>
            <a:ext cx="5256903" cy="593502"/>
          </a:xfrm>
        </p:spPr>
        <p:txBody>
          <a:bodyPr>
            <a:noAutofit/>
          </a:bodyPr>
          <a:lstStyle/>
          <a:p>
            <a:r>
              <a:rPr lang="en-US" sz="3600" b="1" dirty="0"/>
              <a:t>ta-C  Surface Images </a:t>
            </a:r>
            <a:r>
              <a:rPr lang="en-US" b="1" dirty="0"/>
              <a:t>(SEM)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0833E-300C-4568-87FA-B6B520955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2" y="2003998"/>
            <a:ext cx="4076375" cy="3073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B7D07-8E74-49F4-B581-D5BC6D3E7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7668" y="1642258"/>
            <a:ext cx="4220516" cy="3894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EE364-F4B3-4C9B-B52A-180958F27675}"/>
              </a:ext>
            </a:extLst>
          </p:cNvPr>
          <p:cNvSpPr txBox="1"/>
          <p:nvPr/>
        </p:nvSpPr>
        <p:spPr>
          <a:xfrm>
            <a:off x="5708295" y="5698771"/>
            <a:ext cx="237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minutes, 140A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1D01A-3664-4C35-865F-67640932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FFF2FD-FA6C-4AAC-B652-F0E42329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53096E-C12D-4AA3-B555-A76C93E8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F8E1-B1AD-47B0-A806-CE8E480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30" y="644686"/>
            <a:ext cx="6263197" cy="593502"/>
          </a:xfrm>
        </p:spPr>
        <p:txBody>
          <a:bodyPr>
            <a:noAutofit/>
          </a:bodyPr>
          <a:lstStyle/>
          <a:p>
            <a:r>
              <a:rPr lang="en-US" sz="3600" b="1" dirty="0"/>
              <a:t>Titanium  Surface Images </a:t>
            </a:r>
            <a:r>
              <a:rPr lang="en-US" b="1" dirty="0"/>
              <a:t>(SEM)</a:t>
            </a:r>
          </a:p>
        </p:txBody>
      </p:sp>
      <p:pic>
        <p:nvPicPr>
          <p:cNvPr id="2050" name="Picture 2" descr="sict_001">
            <a:extLst>
              <a:ext uri="{FF2B5EF4-FFF2-40B4-BE49-F238E27FC236}">
                <a16:creationId xmlns:a16="http://schemas.microsoft.com/office/drawing/2014/main" id="{B26347F5-1345-4432-907E-64A4DE81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2" y="1969481"/>
            <a:ext cx="3999243" cy="300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ic1_069">
            <a:extLst>
              <a:ext uri="{FF2B5EF4-FFF2-40B4-BE49-F238E27FC236}">
                <a16:creationId xmlns:a16="http://schemas.microsoft.com/office/drawing/2014/main" id="{723F8DDA-CD36-4C27-ADF0-42DB2930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03" y="1595402"/>
            <a:ext cx="4333279" cy="39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FEBC9-5869-49A6-8657-A0E20BF1B784}"/>
              </a:ext>
            </a:extLst>
          </p:cNvPr>
          <p:cNvSpPr txBox="1"/>
          <p:nvPr/>
        </p:nvSpPr>
        <p:spPr>
          <a:xfrm>
            <a:off x="5708295" y="5698771"/>
            <a:ext cx="237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 minutes, 140A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6699-FAFD-45A1-9435-1661F9CA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D72AF-0173-4ED0-A80A-ADBC74E4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98C3F7-C096-4BA6-BFDB-824D673F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4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F8E1-B1AD-47B0-A806-CE8E480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00" y="522618"/>
            <a:ext cx="9211775" cy="593502"/>
          </a:xfrm>
        </p:spPr>
        <p:txBody>
          <a:bodyPr>
            <a:noAutofit/>
          </a:bodyPr>
          <a:lstStyle/>
          <a:p>
            <a:r>
              <a:rPr lang="en-US" sz="2800" b="1" dirty="0"/>
              <a:t>Titanium and Chromium Hot Cathode Rate Distributions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82BC-4BAB-4922-B599-4C6504A5A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726" y="1572054"/>
            <a:ext cx="4599332" cy="344119"/>
          </a:xfrm>
        </p:spPr>
        <p:txBody>
          <a:bodyPr>
            <a:no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 dirty="0"/>
              <a:t>Titanium increased 1.8 times to 106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Å/s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75451-8B9D-49E9-B05E-39C096FEBAC0}"/>
              </a:ext>
            </a:extLst>
          </p:cNvPr>
          <p:cNvSpPr txBox="1"/>
          <p:nvPr/>
        </p:nvSpPr>
        <p:spPr>
          <a:xfrm>
            <a:off x="2210057" y="2544111"/>
            <a:ext cx="1970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Titanium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80EC5-9F8F-41AA-B92D-E410A8EC1C0C}"/>
              </a:ext>
            </a:extLst>
          </p:cNvPr>
          <p:cNvSpPr txBox="1"/>
          <p:nvPr/>
        </p:nvSpPr>
        <p:spPr>
          <a:xfrm>
            <a:off x="6460035" y="2507325"/>
            <a:ext cx="13196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Chromium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A3D47-49C1-42B6-B8A8-D527278C8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" t="8358" r="678" b="4755"/>
          <a:stretch/>
        </p:blipFill>
        <p:spPr>
          <a:xfrm>
            <a:off x="309683" y="2814886"/>
            <a:ext cx="4360969" cy="2756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0DA93-04E0-46C6-AF1F-6346134F3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" t="7272" r="569" b="7851"/>
          <a:stretch/>
        </p:blipFill>
        <p:spPr>
          <a:xfrm>
            <a:off x="4670656" y="2784328"/>
            <a:ext cx="4063948" cy="278684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9A9D2DE-CD72-4E8D-99E0-5B056D3CA5C6}"/>
              </a:ext>
            </a:extLst>
          </p:cNvPr>
          <p:cNvSpPr txBox="1">
            <a:spLocks/>
          </p:cNvSpPr>
          <p:nvPr/>
        </p:nvSpPr>
        <p:spPr>
          <a:xfrm>
            <a:off x="4524347" y="1574680"/>
            <a:ext cx="4356565" cy="2977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 dirty="0"/>
              <a:t>Chromium increased 3.6 times to 208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Å/s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96A91-4355-4D0A-AA89-15DE569E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DCAF-6429-4C2D-8493-05BF6E9B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BE259DF-7089-4624-89F1-71FCBA57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9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CA1B-C97E-44CB-BE8F-223CD2E5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82" y="188223"/>
            <a:ext cx="7367702" cy="526882"/>
          </a:xfrm>
        </p:spPr>
        <p:txBody>
          <a:bodyPr>
            <a:noAutofit/>
          </a:bodyPr>
          <a:lstStyle/>
          <a:p>
            <a:r>
              <a:rPr lang="en-US" sz="3200" b="1" dirty="0"/>
              <a:t>IR Sensor Monitored Cathode Temperature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ACFD76-8E0F-45C9-8032-527C746542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" y="2537517"/>
            <a:ext cx="2776053" cy="3701406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34D10C-618B-4F56-A11A-A3176663E6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10248" y="2567661"/>
            <a:ext cx="5252201" cy="351158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079716-316E-4921-9714-60E85A2C0C9A}"/>
              </a:ext>
            </a:extLst>
          </p:cNvPr>
          <p:cNvSpPr txBox="1">
            <a:spLocks/>
          </p:cNvSpPr>
          <p:nvPr/>
        </p:nvSpPr>
        <p:spPr>
          <a:xfrm>
            <a:off x="854111" y="715105"/>
            <a:ext cx="6863024" cy="1497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Reduced Thermal conduction between Cathode and Plate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4 minutes to reach temperature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 plasma visible emission became bluer and less flickering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Only top of Cathode has melted appearance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A.I. </a:t>
            </a:r>
            <a:r>
              <a:rPr lang="en-US" sz="2000" dirty="0" err="1"/>
              <a:t>Vasin</a:t>
            </a:r>
            <a:r>
              <a:rPr lang="en-US" sz="2000" dirty="0"/>
              <a:t> et al. </a:t>
            </a:r>
            <a:r>
              <a:rPr lang="en-US" sz="2000" dirty="0" err="1"/>
              <a:t>Sov</a:t>
            </a:r>
            <a:r>
              <a:rPr lang="en-US" sz="2000" dirty="0"/>
              <a:t>. Tech. Phys. Lett. 5, 634-636, (1979)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4C7D08-7BD1-4F30-9DCE-CAD4BE874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53" y="3481853"/>
            <a:ext cx="1702531" cy="16930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3AF6B-BA79-41D4-AE6C-7593BE56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A6AE2-0045-4695-BAF7-1287D98B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58570-FB8D-49D9-9754-EF47DE81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FBF709-E51A-4C75-968A-6B53B0415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10977" r="1328" b="3469"/>
          <a:stretch/>
        </p:blipFill>
        <p:spPr bwMode="auto">
          <a:xfrm>
            <a:off x="481534" y="1788612"/>
            <a:ext cx="7975817" cy="465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66EBFF-9264-4C62-8D0D-28335CCD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05" y="326093"/>
            <a:ext cx="8566265" cy="455598"/>
          </a:xfrm>
        </p:spPr>
        <p:txBody>
          <a:bodyPr>
            <a:noAutofit/>
          </a:bodyPr>
          <a:lstStyle/>
          <a:p>
            <a:r>
              <a:rPr lang="en-US" sz="3000" b="1" dirty="0"/>
              <a:t>Rate Distribution in Industrial Coater from 4 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A3D0-AC1A-4F1C-850A-C3FD4259C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93" y="811835"/>
            <a:ext cx="6592882" cy="1077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100mm helical offset around a 1 meter chamber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650mm diameter </a:t>
            </a:r>
            <a:r>
              <a:rPr lang="en-US" sz="2400" u="sng" dirty="0"/>
              <a:t>rotating</a:t>
            </a:r>
            <a:r>
              <a:rPr lang="en-US" sz="2400" dirty="0"/>
              <a:t> substrate (cylinder)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Chromium hot cathode at 180A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41695-5C19-4ED6-A6C9-F03E56C9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EE137-61F8-413F-9C55-E5BDF5D1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979803-2C9F-4BDE-8BBA-0661DD6C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F8E1-B1AD-47B0-A806-CE8E480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64" y="532563"/>
            <a:ext cx="8330312" cy="100290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Industrial Coater Theoretical Rate Distributions with Various Offsets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82BC-4BAB-4922-B599-4C6504A5A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718" y="1946336"/>
            <a:ext cx="3800681" cy="811710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70mm Offset Improves Theoretical Uniformity to 3%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9A9D2DE-CD72-4E8D-99E0-5B056D3CA5C6}"/>
              </a:ext>
            </a:extLst>
          </p:cNvPr>
          <p:cNvSpPr txBox="1">
            <a:spLocks/>
          </p:cNvSpPr>
          <p:nvPr/>
        </p:nvSpPr>
        <p:spPr>
          <a:xfrm>
            <a:off x="5016776" y="1946338"/>
            <a:ext cx="3771900" cy="7556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/>
              <a:t>Uniformity Over Any Length (2m) by Adding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28BCE-8F2B-4974-A906-688AC9E25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" t="10869" r="663" b="2968"/>
          <a:stretch/>
        </p:blipFill>
        <p:spPr>
          <a:xfrm>
            <a:off x="328961" y="2784325"/>
            <a:ext cx="4450313" cy="2921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62749-06F7-457B-8543-0988468A2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t="10745" r="999" b="2675"/>
          <a:stretch/>
        </p:blipFill>
        <p:spPr>
          <a:xfrm>
            <a:off x="4779278" y="2821110"/>
            <a:ext cx="4142362" cy="28942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D30F4-CECA-46DC-843B-5BFBAE05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8AD89-8A90-4031-A31E-9EA5ED8A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69D54-12DD-4BE0-BC4E-9A684A4E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2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B21A-A0B5-4280-BF49-CB1B15BC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40" y="3026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Linking Up Of The Plasma Along Magnet Field Lines Across The Vacuum Chamber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5970F-8F08-49DC-9162-70BDFB180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48" y="1286786"/>
            <a:ext cx="6791895" cy="50939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2C171-4822-43A6-9E5B-C3CB0BBD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C8A6D-A288-40B8-97F3-4FA71942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C7C1DF-9256-488B-8611-979D37E2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6EBFF-9264-4C62-8D0D-28335CCD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490" y="313967"/>
            <a:ext cx="5848140" cy="455598"/>
          </a:xfrm>
        </p:spPr>
        <p:txBody>
          <a:bodyPr>
            <a:noAutofit/>
          </a:bodyPr>
          <a:lstStyle/>
          <a:p>
            <a:r>
              <a:rPr lang="en-US" sz="3200" b="1" dirty="0"/>
              <a:t>Unfiltered Arc Rate Distributions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A3D0-AC1A-4F1C-850A-C3FD4259C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51" y="878296"/>
            <a:ext cx="8503554" cy="781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An equivalent unfiltered arc source was substituted onto the same experimental setup to directly compare rates and estimate ion transport efficiency.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994FF-C8CD-40B2-BE10-2023958AA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" t="9663" r="567" b="5412"/>
          <a:stretch/>
        </p:blipFill>
        <p:spPr>
          <a:xfrm>
            <a:off x="308850" y="1529311"/>
            <a:ext cx="8447171" cy="47911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89526-37F7-4F1C-A1B4-D8DCDEED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605E3-E5A4-4B5F-94DC-6ECAEA14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0D3CD-73E2-4DC7-B249-0BCB029A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8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2DEA584-8B48-4343-B7C7-3D6ADE88D15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15813" r="42175" b="17763"/>
          <a:stretch/>
        </p:blipFill>
        <p:spPr bwMode="auto">
          <a:xfrm>
            <a:off x="2994405" y="894307"/>
            <a:ext cx="5727562" cy="4943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3EB3A-90E4-46FE-9E2B-98E06D27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35" y="1684056"/>
            <a:ext cx="2807301" cy="283672"/>
          </a:xfrm>
        </p:spPr>
        <p:txBody>
          <a:bodyPr>
            <a:noAutofit/>
          </a:bodyPr>
          <a:lstStyle/>
          <a:p>
            <a:r>
              <a:rPr lang="en-US" sz="4000" b="1" dirty="0"/>
              <a:t>The Radial Arc Source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92D3F1C-9E5A-4B85-A1A7-9151FCBDCF93}"/>
              </a:ext>
            </a:extLst>
          </p:cNvPr>
          <p:cNvSpPr txBox="1">
            <a:spLocks/>
          </p:cNvSpPr>
          <p:nvPr/>
        </p:nvSpPr>
        <p:spPr>
          <a:xfrm>
            <a:off x="68442" y="3249227"/>
            <a:ext cx="2948987" cy="222573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Tubular Outer Magnet (152mm </a:t>
            </a:r>
            <a:r>
              <a:rPr lang="en-US" sz="1500" cap="all" dirty="0">
                <a:latin typeface="+mj-lt"/>
              </a:rPr>
              <a:t>ø</a:t>
            </a:r>
            <a:r>
              <a:rPr lang="en-US" sz="1500" dirty="0">
                <a:latin typeface="+mj-lt"/>
              </a:rPr>
              <a:t> X 152mm long)</a:t>
            </a: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Cylindrical Center Magnet</a:t>
            </a: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Cathode Magnet</a:t>
            </a: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Exit Magnet</a:t>
            </a: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Cathode (70mm </a:t>
            </a:r>
            <a:r>
              <a:rPr lang="en-US" sz="1500" cap="all" dirty="0">
                <a:latin typeface="+mj-lt"/>
              </a:rPr>
              <a:t>ø)</a:t>
            </a:r>
            <a:endParaRPr lang="en-US" sz="1500" dirty="0">
              <a:latin typeface="+mj-lt"/>
            </a:endParaRP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Housing (Anode)</a:t>
            </a: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MP Blocker</a:t>
            </a: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Baffling</a:t>
            </a:r>
          </a:p>
          <a:p>
            <a:pPr marL="600060" lvl="1" indent="-257168">
              <a:buFont typeface="+mj-lt"/>
              <a:buAutoNum type="arabicPeriod"/>
            </a:pPr>
            <a:r>
              <a:rPr lang="en-US" sz="1500" dirty="0">
                <a:latin typeface="+mj-lt"/>
              </a:rPr>
              <a:t>Exit Aperture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6E64DBD-7636-4572-9097-EE1BCB0B4158}"/>
              </a:ext>
            </a:extLst>
          </p:cNvPr>
          <p:cNvSpPr txBox="1">
            <a:spLocks/>
          </p:cNvSpPr>
          <p:nvPr/>
        </p:nvSpPr>
        <p:spPr>
          <a:xfrm>
            <a:off x="210896" y="2205887"/>
            <a:ext cx="2379062" cy="4540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1476" lvl="1" indent="-128585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Magnetic Island Rectilinear Filter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13F35-15C9-44BE-95BB-825C5DD3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BAA9B-D124-46AE-B441-8F58ED08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57A68-8754-4394-97E3-65530CCC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5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DF24D5-AF7E-4935-B5E0-DF7627BCC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" t="9010" r="813" b="1720"/>
          <a:stretch/>
        </p:blipFill>
        <p:spPr>
          <a:xfrm>
            <a:off x="229672" y="1428191"/>
            <a:ext cx="8620804" cy="49826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66EBFF-9264-4C62-8D0D-28335CCD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5" y="331318"/>
            <a:ext cx="8399461" cy="455598"/>
          </a:xfrm>
        </p:spPr>
        <p:txBody>
          <a:bodyPr>
            <a:noAutofit/>
          </a:bodyPr>
          <a:lstStyle/>
          <a:p>
            <a:r>
              <a:rPr lang="en-US" sz="2700" b="1" dirty="0"/>
              <a:t>Radial Arc and Unfiltered Arc TiN Rate Distributions at 140A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A3D0-AC1A-4F1C-850A-C3FD4259C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36" y="844065"/>
            <a:ext cx="8104040" cy="543923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8000" dirty="0"/>
              <a:t>The volume of the Radial Arc coating was 70% of the unfiltered arc coating</a:t>
            </a:r>
          </a:p>
          <a:p>
            <a:pPr lvl="1">
              <a:spcAft>
                <a:spcPts val="300"/>
              </a:spcAft>
            </a:pPr>
            <a:r>
              <a:rPr lang="en-US" sz="7200" dirty="0"/>
              <a:t>1mTorr vs 6mTorr nitrogen for stoichiometric TiN – gas ionized in Radial Arc</a:t>
            </a:r>
          </a:p>
          <a:p>
            <a:pPr>
              <a:spcAft>
                <a:spcPts val="300"/>
              </a:spcAft>
            </a:pP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75BD6-923D-4C19-A3CE-1DA9C71F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6056C-5A2D-423E-9AD1-4DB0523B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93843-11C5-432B-9F7D-83843CDD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1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C05C-3C3A-492D-ACEE-4ECAB174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32" y="663188"/>
            <a:ext cx="3658395" cy="742738"/>
          </a:xfrm>
        </p:spPr>
        <p:txBody>
          <a:bodyPr>
            <a:noAutofit/>
          </a:bodyPr>
          <a:lstStyle/>
          <a:p>
            <a:r>
              <a:rPr lang="en-US" sz="2800" b="1" dirty="0"/>
              <a:t>The Radial Arc is Compact and Simple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E022B7-A90E-4AE4-B2AA-F2B30A073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9706" y="1184864"/>
            <a:ext cx="4170861" cy="4569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57667-3E6E-4810-B025-CB9DF9735CE6}"/>
              </a:ext>
            </a:extLst>
          </p:cNvPr>
          <p:cNvSpPr txBox="1"/>
          <p:nvPr/>
        </p:nvSpPr>
        <p:spPr>
          <a:xfrm>
            <a:off x="435844" y="1649199"/>
            <a:ext cx="3503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Can be quickly mounted by one person, connected to a DC welder and triggered on, like </a:t>
            </a:r>
            <a:r>
              <a:rPr lang="en-US" u="sng" dirty="0"/>
              <a:t>un</a:t>
            </a:r>
            <a:r>
              <a:rPr lang="en-US" dirty="0"/>
              <a:t>filtered arc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An easy replacement for other types of sources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A wide range of applications are facilitated: from single source R&amp;D to large commercial coating systems</a:t>
            </a:r>
          </a:p>
          <a:p>
            <a:endParaRPr lang="en-US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Uniformity on large substrates is provided for, like a linear-type source, but with more flexibility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EB210-6432-4451-B979-5AD728A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3CA04-EA6B-4006-8A25-A54D8755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EEF6C-F534-4296-B3EC-E5BA0209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4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7EC4-A40E-4BAF-A266-8BFDDDF5A1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45539" y="524733"/>
            <a:ext cx="4592637" cy="53657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Summary, Radial Arc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6259-0EB6-424A-AED1-94A6F57B03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1934" y="1266099"/>
            <a:ext cx="8420518" cy="4200211"/>
          </a:xfrm>
        </p:spPr>
        <p:txBody>
          <a:bodyPr>
            <a:noAutofit/>
          </a:bodyPr>
          <a:lstStyle/>
          <a:p>
            <a:pPr marL="257168" indent="-257168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Compact and simple (all permanent magnets)</a:t>
            </a:r>
          </a:p>
          <a:p>
            <a:pPr marL="257168" indent="-257168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48, 108 and 206 Å/s for ta-C, titanium, and chromium</a:t>
            </a:r>
          </a:p>
          <a:p>
            <a:pPr marL="257168" indent="-257168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Hot cathode increased rate significantly</a:t>
            </a:r>
          </a:p>
          <a:p>
            <a:pPr marL="257168" indent="-257168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Few macroparticles apparent in the coatings</a:t>
            </a:r>
          </a:p>
          <a:p>
            <a:pPr marL="257168" indent="-257168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Uniformity on </a:t>
            </a:r>
            <a:r>
              <a:rPr lang="en-US" u="sng" dirty="0"/>
              <a:t>stationary</a:t>
            </a:r>
            <a:r>
              <a:rPr lang="en-US" dirty="0"/>
              <a:t> substrates with Exit Magnet</a:t>
            </a:r>
          </a:p>
          <a:p>
            <a:pPr marL="257168" indent="-257168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3µm/</a:t>
            </a:r>
            <a:r>
              <a:rPr lang="en-US" dirty="0" err="1"/>
              <a:t>hr</a:t>
            </a:r>
            <a:r>
              <a:rPr lang="en-US" dirty="0"/>
              <a:t>  in 1m commercial coater on a </a:t>
            </a:r>
            <a:r>
              <a:rPr lang="en-US" u="sng" dirty="0"/>
              <a:t>rotating</a:t>
            </a:r>
            <a:r>
              <a:rPr lang="en-US" dirty="0"/>
              <a:t> substrate from multiple Radial Arc sources</a:t>
            </a:r>
          </a:p>
          <a:p>
            <a:pPr marL="257168" indent="-257168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TiN coating volume from the Radial Arc source = 70% o</a:t>
            </a:r>
            <a:r>
              <a:rPr lang="en-US" sz="2800" dirty="0"/>
              <a:t>f unfiltered arc at </a:t>
            </a:r>
            <a:r>
              <a:rPr lang="en-US" dirty="0"/>
              <a:t>t</a:t>
            </a:r>
            <a:r>
              <a:rPr lang="en-US" sz="2800" dirty="0"/>
              <a:t>he same arc current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E67A9F-05A2-4659-B1B3-B89D9D0C29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2053" y="5555662"/>
            <a:ext cx="1828800" cy="998538"/>
            <a:chOff x="2449" y="5766"/>
            <a:chExt cx="8215" cy="4516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8F10EBD1-D520-4FD9-A42B-0C2BA1F78F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49" y="5766"/>
              <a:ext cx="8215" cy="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D8A7F4B-28F9-4296-947C-1312183732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5766"/>
              <a:ext cx="4557" cy="4516"/>
            </a:xfrm>
            <a:prstGeom prst="ellipse">
              <a:avLst/>
            </a:prstGeom>
            <a:gradFill rotWithShape="1">
              <a:gsLst>
                <a:gs pos="0">
                  <a:srgbClr val="666633">
                    <a:alpha val="82001"/>
                  </a:srgbClr>
                </a:gs>
                <a:gs pos="100000">
                  <a:srgbClr val="666633">
                    <a:gamma/>
                    <a:tint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9924" tIns="9924" rIns="9924" bIns="992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6" descr="Fluxion Logo - text3">
              <a:extLst>
                <a:ext uri="{FF2B5EF4-FFF2-40B4-BE49-F238E27FC236}">
                  <a16:creationId xmlns:a16="http://schemas.microsoft.com/office/drawing/2014/main" id="{73B075C2-B3A1-47FA-8BE2-ED00F37F1C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" y="7170"/>
              <a:ext cx="7710" cy="11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Fluxion Logo - radial arc source">
              <a:extLst>
                <a:ext uri="{FF2B5EF4-FFF2-40B4-BE49-F238E27FC236}">
                  <a16:creationId xmlns:a16="http://schemas.microsoft.com/office/drawing/2014/main" id="{7FD950F8-028A-4220-970B-70BAE0B135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" y="8258"/>
              <a:ext cx="7891" cy="77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8CD20BF-BE79-461E-B29E-BF2F31A71CE3}"/>
              </a:ext>
            </a:extLst>
          </p:cNvPr>
          <p:cNvSpPr txBox="1"/>
          <p:nvPr/>
        </p:nvSpPr>
        <p:spPr>
          <a:xfrm>
            <a:off x="321546" y="6106671"/>
            <a:ext cx="192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Paul Sathrum</a:t>
            </a:r>
          </a:p>
          <a:p>
            <a:r>
              <a:rPr lang="en-US" sz="1400" dirty="0"/>
              <a:t>paul@fluxion-inc.com</a:t>
            </a:r>
          </a:p>
        </p:txBody>
      </p:sp>
    </p:spTree>
    <p:extLst>
      <p:ext uri="{BB962C8B-B14F-4D97-AF65-F5344CB8AC3E}">
        <p14:creationId xmlns:p14="http://schemas.microsoft.com/office/powerpoint/2010/main" val="50452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AB82-5DC6-4C9F-9404-49738592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91886"/>
            <a:ext cx="6943411" cy="9099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Permanent Magnets versus Coils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CDA2-AC00-4774-9E81-3D280388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436914"/>
            <a:ext cx="7912451" cy="5104563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350"/>
              </a:spcAft>
            </a:pPr>
            <a:r>
              <a:rPr lang="en-US" sz="10400" dirty="0"/>
              <a:t>Care must be taken to keep plasma from concentrating at the poles.</a:t>
            </a:r>
          </a:p>
          <a:p>
            <a:pPr>
              <a:spcAft>
                <a:spcPts val="1350"/>
              </a:spcAft>
            </a:pPr>
            <a:r>
              <a:rPr lang="en-US" sz="10400" dirty="0"/>
              <a:t>In development, the magnetic field was easier to refine: the location, size, and shape of permanent magnets were easier to vary. FCA is very sensitive to field shape.</a:t>
            </a:r>
          </a:p>
          <a:p>
            <a:pPr>
              <a:spcAft>
                <a:spcPts val="1350"/>
              </a:spcAft>
            </a:pPr>
            <a:r>
              <a:rPr lang="en-US" sz="10400" dirty="0"/>
              <a:t>Strong magnetic field: 98mT.</a:t>
            </a:r>
          </a:p>
          <a:p>
            <a:pPr>
              <a:spcAft>
                <a:spcPts val="1350"/>
              </a:spcAft>
            </a:pPr>
            <a:r>
              <a:rPr lang="en-US" sz="10400" dirty="0"/>
              <a:t>Compact size.</a:t>
            </a:r>
          </a:p>
          <a:p>
            <a:pPr>
              <a:spcAft>
                <a:spcPts val="1350"/>
              </a:spcAft>
            </a:pPr>
            <a:r>
              <a:rPr lang="en-US" sz="10400" dirty="0"/>
              <a:t>Retains the simplicity of unfiltered arc:</a:t>
            </a:r>
          </a:p>
          <a:p>
            <a:pPr lvl="1">
              <a:spcAft>
                <a:spcPts val="1350"/>
              </a:spcAft>
            </a:pPr>
            <a:r>
              <a:rPr lang="en-US" sz="9600" dirty="0"/>
              <a:t>Can be mounted by one person, connected to a DC welder and triggered on.</a:t>
            </a:r>
          </a:p>
          <a:p>
            <a:pPr lvl="1">
              <a:spcAft>
                <a:spcPts val="1350"/>
              </a:spcAft>
            </a:pPr>
            <a:r>
              <a:rPr lang="en-US" sz="9600" dirty="0"/>
              <a:t>There are no coil power supplies.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2C324-C1AB-480E-8FAA-D446875F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C85C6-508E-4D94-B1EA-4F32CFAE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34BE25-4AFF-4678-A022-FC3786A0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3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8ADF-E603-4A09-B9BF-AE277D0C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55" y="321550"/>
            <a:ext cx="6520849" cy="544089"/>
          </a:xfrm>
        </p:spPr>
        <p:txBody>
          <a:bodyPr>
            <a:noAutofit/>
          </a:bodyPr>
          <a:lstStyle/>
          <a:p>
            <a:r>
              <a:rPr lang="en-US" sz="3600" b="1" dirty="0"/>
              <a:t>Features of the Magnetic Field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87896-4A3F-4339-ADB7-BABD5E567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t="4881" r="10306" b="13597"/>
          <a:stretch/>
        </p:blipFill>
        <p:spPr>
          <a:xfrm>
            <a:off x="683288" y="1999568"/>
            <a:ext cx="7727182" cy="4283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0C4920-210E-485C-8090-C97FB9F257DB}"/>
              </a:ext>
            </a:extLst>
          </p:cNvPr>
          <p:cNvSpPr txBox="1"/>
          <p:nvPr/>
        </p:nvSpPr>
        <p:spPr>
          <a:xfrm>
            <a:off x="2702485" y="6134480"/>
            <a:ext cx="29115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Iron Filings Map (no Exit Magnet)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8F0BCEF-9FFC-4179-8D53-B328D4E60D55}"/>
              </a:ext>
            </a:extLst>
          </p:cNvPr>
          <p:cNvSpPr txBox="1">
            <a:spLocks/>
          </p:cNvSpPr>
          <p:nvPr/>
        </p:nvSpPr>
        <p:spPr>
          <a:xfrm>
            <a:off x="542611" y="865639"/>
            <a:ext cx="7867859" cy="109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Fields from Outer and Inner Magnets combine constructively (98mT)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Center magnet is positioned towards the exit end of the duct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Arc is closely coupled to the filter and strongly magnetized (50mT, 29V)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promotes efficiency, stability, MP elimination and good erosion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40E28-79F7-4FF0-A926-0A619712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363F5-8169-47D7-B133-DDC2C369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07E48-1F75-4DCD-BE02-3C84E155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3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15FE-57D8-41A7-9515-78BE34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90" y="1439603"/>
            <a:ext cx="3302230" cy="924449"/>
          </a:xfrm>
        </p:spPr>
        <p:txBody>
          <a:bodyPr>
            <a:noAutofit/>
          </a:bodyPr>
          <a:lstStyle/>
          <a:p>
            <a:r>
              <a:rPr lang="en-US" b="1" dirty="0"/>
              <a:t>Plasma Around the Center Magnet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9F78C17-2F8B-4A02-9D55-7A4F9CFB6A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285C5-8DA8-43D1-8A14-0E0819B09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709" y="2713056"/>
            <a:ext cx="3223650" cy="2978016"/>
          </a:xfrm>
        </p:spPr>
        <p:txBody>
          <a:bodyPr>
            <a:normAutofit/>
          </a:bodyPr>
          <a:lstStyle/>
          <a:p>
            <a:r>
              <a:rPr lang="en-US" sz="2000" dirty="0"/>
              <a:t>Field lines converge above the Cathode, creating a strong field that curves around the Center Magnet, guiding the plasma through the curve and separating macroparticles, which travel in straight lines.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DEA19-A238-4FCE-A3B2-1E5FD48C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03830-FD34-4346-BC9B-E734738B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270E7-7E67-45C1-ABE6-427686A0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4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7F5008-DCB5-497B-B4F9-DB471357CF6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34343" y="2311121"/>
            <a:ext cx="7543420" cy="418111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053F5E-E809-4224-ADF3-7AE635063E9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1299" y="926708"/>
            <a:ext cx="8711925" cy="1545187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US" sz="1800" dirty="0"/>
              <a:t>Plasma follows the field lines from the arc, around the Center Magnet, and through the Exit Null Ring positioned between the poles, avoiding destruction at the poles.</a:t>
            </a:r>
          </a:p>
          <a:p>
            <a:r>
              <a:rPr lang="en-US" sz="1800" dirty="0"/>
              <a:t>Plasma is then pinched down through the Exit Aperture.</a:t>
            </a:r>
          </a:p>
          <a:p>
            <a:r>
              <a:rPr lang="en-US" sz="1800" dirty="0"/>
              <a:t>And carried to the Substrate on diverging field lines with a symmetrical distribution.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B31248-B055-4991-B069-FCED6B295E4B}"/>
              </a:ext>
            </a:extLst>
          </p:cNvPr>
          <p:cNvSpPr txBox="1">
            <a:spLocks/>
          </p:cNvSpPr>
          <p:nvPr/>
        </p:nvSpPr>
        <p:spPr>
          <a:xfrm>
            <a:off x="1421103" y="256267"/>
            <a:ext cx="6105113" cy="386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…Features of the Magnetic Field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BDDDE-D1D7-447A-AEC4-392A29B3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007C3-5A9B-40D7-A68F-CA00FC9C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1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7F5008-DCB5-497B-B4F9-DB471357CF6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2568" r="14956" b="6626"/>
          <a:stretch/>
        </p:blipFill>
        <p:spPr>
          <a:xfrm>
            <a:off x="4469558" y="2508418"/>
            <a:ext cx="4322762" cy="282892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053F5E-E809-4224-ADF3-7AE635063E9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3765" y="1391047"/>
            <a:ext cx="3295860" cy="696912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US" dirty="0"/>
              <a:t>Exit Null Ring larger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C0DE26-714F-408E-930E-9F6A96856125}"/>
              </a:ext>
            </a:extLst>
          </p:cNvPr>
          <p:cNvSpPr txBox="1">
            <a:spLocks/>
          </p:cNvSpPr>
          <p:nvPr/>
        </p:nvSpPr>
        <p:spPr>
          <a:xfrm>
            <a:off x="110978" y="583397"/>
            <a:ext cx="8717160" cy="483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Effect of the Exit Magnet on the Magnetic Field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8D35CF6-38B7-4576-A8BA-C709A18A5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9"/>
          <a:stretch/>
        </p:blipFill>
        <p:spPr>
          <a:xfrm>
            <a:off x="432778" y="2776700"/>
            <a:ext cx="3957835" cy="2398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C87F83-901E-45A3-9FE6-4F64B14FA000}"/>
              </a:ext>
            </a:extLst>
          </p:cNvPr>
          <p:cNvSpPr/>
          <p:nvPr/>
        </p:nvSpPr>
        <p:spPr>
          <a:xfrm>
            <a:off x="432777" y="2579209"/>
            <a:ext cx="4026088" cy="2746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A71A6B-4B02-466E-B358-55B56E8BADC5}"/>
              </a:ext>
            </a:extLst>
          </p:cNvPr>
          <p:cNvSpPr/>
          <p:nvPr/>
        </p:nvSpPr>
        <p:spPr>
          <a:xfrm>
            <a:off x="4576972" y="2586662"/>
            <a:ext cx="4129709" cy="2739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53E8B-542D-447D-8441-F0B88A63ABBF}"/>
              </a:ext>
            </a:extLst>
          </p:cNvPr>
          <p:cNvSpPr txBox="1"/>
          <p:nvPr/>
        </p:nvSpPr>
        <p:spPr>
          <a:xfrm>
            <a:off x="1335229" y="5319799"/>
            <a:ext cx="195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No Exit Magnet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66848-D539-4F0D-AB12-99E06D6FE7E7}"/>
              </a:ext>
            </a:extLst>
          </p:cNvPr>
          <p:cNvSpPr txBox="1"/>
          <p:nvPr/>
        </p:nvSpPr>
        <p:spPr>
          <a:xfrm>
            <a:off x="5358244" y="5348890"/>
            <a:ext cx="23076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With Exit Magnet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4B03539-1500-4808-83B7-1FAFE57F7C3A}"/>
              </a:ext>
            </a:extLst>
          </p:cNvPr>
          <p:cNvSpPr txBox="1">
            <a:spLocks/>
          </p:cNvSpPr>
          <p:nvPr/>
        </p:nvSpPr>
        <p:spPr>
          <a:xfrm>
            <a:off x="4821238" y="1408063"/>
            <a:ext cx="3271205" cy="6962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Field diverges more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CBF15-EFD2-4CE6-8F2B-BF579385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3396AE4-2DFF-4467-BB8C-CF689EB0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1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6938-E313-447A-B8F0-90C7AE0D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650" y="709792"/>
            <a:ext cx="5898270" cy="618711"/>
          </a:xfrm>
        </p:spPr>
        <p:txBody>
          <a:bodyPr>
            <a:normAutofit/>
          </a:bodyPr>
          <a:lstStyle/>
          <a:p>
            <a:r>
              <a:rPr lang="en-US" sz="3300" b="1" dirty="0"/>
              <a:t>Titanium Plasma Exiting the Filter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60B391E-A005-49C3-9460-2667B028B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9267" y="1989574"/>
            <a:ext cx="3677273" cy="38714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12F4-F6EF-4CAE-AE8F-244AA298D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4032" y="5898650"/>
            <a:ext cx="2247742" cy="395826"/>
          </a:xfrm>
        </p:spPr>
        <p:txBody>
          <a:bodyPr>
            <a:normAutofit/>
          </a:bodyPr>
          <a:lstStyle/>
          <a:p>
            <a:r>
              <a:rPr lang="en-US" sz="2100" dirty="0"/>
              <a:t>With Exit Magnet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6EA2A34-27B2-4DD3-9403-A9594013C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62" y="1989574"/>
            <a:ext cx="3961785" cy="387799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04D3C-65BD-42A5-BB42-EEE3D2921D27}"/>
              </a:ext>
            </a:extLst>
          </p:cNvPr>
          <p:cNvSpPr txBox="1">
            <a:spLocks/>
          </p:cNvSpPr>
          <p:nvPr/>
        </p:nvSpPr>
        <p:spPr>
          <a:xfrm>
            <a:off x="1523650" y="5898650"/>
            <a:ext cx="2247742" cy="3958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No Exit Magnet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94AB4-C765-44FC-B851-C453AF9E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07836-B6EB-4F48-A35C-B41C395E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0823A67-C670-482F-B34D-9C081D09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F8E1-B1AD-47B0-A806-CE8E480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44" y="190920"/>
            <a:ext cx="8450664" cy="1055077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Titanium Rate Distributions with Various Exit Magnet Locations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82BC-4BAB-4922-B599-4C6504A5A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644" y="1276142"/>
            <a:ext cx="8209503" cy="763674"/>
          </a:xfrm>
        </p:spPr>
        <p:txBody>
          <a:bodyPr>
            <a:norm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800" u="sng" dirty="0"/>
              <a:t>Stationary</a:t>
            </a:r>
            <a:r>
              <a:rPr lang="en-US" sz="1800" dirty="0"/>
              <a:t> uniformity over 110mm with Exit Magnet at 40mm from Center Magnet.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CAC3C6-801C-4D40-8518-1ACA4CAED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488" t="9153" b="1502"/>
          <a:stretch/>
        </p:blipFill>
        <p:spPr>
          <a:xfrm>
            <a:off x="776754" y="1647931"/>
            <a:ext cx="7376909" cy="478301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751BB-03F4-4E12-8AB6-977CF1C4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D23C-DE8F-4FAC-8A91-5A9E0EE666E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869C-B2D2-4DBD-B47E-E4475285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fluxion-inc.com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373409-3567-4156-8539-12FF2F9F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8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998</Words>
  <Application>Microsoft Office PowerPoint</Application>
  <PresentationFormat>On-screen Show (4:3)</PresentationFormat>
  <Paragraphs>170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Custom Design</vt:lpstr>
      <vt:lpstr> A Compact, Symmetrical and Efficient Filtered Cathodic Arc Source That Uses All Permanent Magnets  </vt:lpstr>
      <vt:lpstr>The Radial Arc Source</vt:lpstr>
      <vt:lpstr>Permanent Magnets versus Coils</vt:lpstr>
      <vt:lpstr>Features of the Magnetic Field</vt:lpstr>
      <vt:lpstr>Plasma Around the Center Magnet</vt:lpstr>
      <vt:lpstr>PowerPoint Presentation</vt:lpstr>
      <vt:lpstr>PowerPoint Presentation</vt:lpstr>
      <vt:lpstr>Titanium Plasma Exiting the Filter</vt:lpstr>
      <vt:lpstr>Titanium Rate Distributions with Various Exit Magnet Locations</vt:lpstr>
      <vt:lpstr>Ion Current On Large Collector was 8.3% of Arc Current</vt:lpstr>
      <vt:lpstr>Titanium and ta-C Rate Distributions</vt:lpstr>
      <vt:lpstr>ta-C  Surface Images (SEM)</vt:lpstr>
      <vt:lpstr>Titanium  Surface Images (SEM)</vt:lpstr>
      <vt:lpstr>Titanium and Chromium Hot Cathode Rate Distributions</vt:lpstr>
      <vt:lpstr>IR Sensor Monitored Cathode Temperature</vt:lpstr>
      <vt:lpstr>Rate Distribution in Industrial Coater from 4 Sources</vt:lpstr>
      <vt:lpstr>Industrial Coater Theoretical Rate Distributions with Various Offsets</vt:lpstr>
      <vt:lpstr>Linking Up Of The Plasma Along Magnet Field Lines Across The Vacuum Chamber</vt:lpstr>
      <vt:lpstr>Unfiltered Arc Rate Distributions</vt:lpstr>
      <vt:lpstr>Radial Arc and Unfiltered Arc TiN Rate Distributions at 140A</vt:lpstr>
      <vt:lpstr>The Radial Arc is Compact and Simple </vt:lpstr>
      <vt:lpstr>Summary, Radial Arc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2018-04-26T19:14:45Z</dcterms:created>
  <dcterms:modified xsi:type="dcterms:W3CDTF">2018-05-03T17:10:44Z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